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721F2-0C2D-47F3-9DEC-D1FA7C99C86B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7E518-7C9D-44C0-A570-1C786FBD5EB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916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27E518-7C9D-44C0-A570-1C786FBD5EB9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4540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32122F-27C3-7831-35B7-015977E4F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7F3C85F-ACEB-D953-A5FA-1B63B3D32A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3E66AB-7D9B-FA7B-4FA3-2767A95AD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794CE-9E1C-2265-974D-C9C16E868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50030F-680C-87BE-7AA6-5B5066A72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437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FEB044-DBC0-15C5-5BED-661E6F07E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186DCEB-AFFC-6D69-9C25-154BDF3A59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109C04-4E21-C7A3-2A2E-BEF458028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0C1BC7-00A7-9EC3-04FF-53E0421C7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558667-469C-8B23-E027-EDB0744C7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6690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F2CD2DB-ED61-23B3-18BC-F74870950B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20AEB6E-D78C-200E-4556-434F0F499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E3844A-C34E-9BF3-B59E-7C06F55A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EC5EB9-E81E-B37B-4599-41BA7080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FB6EBE-F996-38BD-E456-F228BAD7C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5794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5A40A2-95EE-2C96-11B1-99448B8D8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7BFC2E-0F50-F368-012E-5891633E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D14F90-EA5F-CCB7-8D06-4BE745EC1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70659B-575C-D4F4-8FF5-3E0D804AC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CE7B85-CE70-2471-6A34-13043EB81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563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31BAF9-984A-3FA3-0BBD-9917F6E07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EC6CAC9-E43F-94FA-80AA-F1BDD24F6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E112B9-6F4F-5E85-A02A-5B9DB561B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1D8C95-7729-EF16-5CB2-73F307835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8688FC-B434-5E61-BE3B-66A7FEDAA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4382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C1D6C4-3638-4A41-1EDA-35ADAA7DA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CF6314-0B30-0BAF-E7AB-222BF85576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8A8BD2C-E115-F915-0746-53AA447D12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946DE1E-13C2-5484-782A-C90483CF0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4775CF3-CC54-A098-EE63-066D16070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29C7CB1-FEAE-6E6E-4FAB-B1AC31C16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1540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E494F9-A4ED-964F-8A47-A2637FCE7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08A6D13-3B22-EDD5-87FB-2AE2986F5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264390C-E153-4614-D4E6-8EAC3DD89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C1BC8CD-A59C-E8FB-5F18-06F72726CD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1CC01C7-2481-DE23-27F8-751513B8B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300735D-D682-DDD0-A9A4-CBB6C90A0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BB41061-D4B4-4AAC-D2DB-66D5E513C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548CDEE-E3EA-24E7-D03D-659CC336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659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101BDF-9ACC-35E8-FEE7-4DA97FB0F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2D968CD-9831-6394-1187-E98020CB4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5AB20D-495F-0FC9-6A6E-2B3F4B5F3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A740C9A-5923-0F8D-EF2C-3DC249106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550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3CFCC4-0EDA-A738-962E-33CB23F36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8D65F3C-85F3-EEAC-43EB-EAF0E5332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B738D0E-7416-9F3D-8362-9D6F3374B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297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3FEEBB-2DE0-EEE3-C6E0-F4074FBD4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08D9B0-A1F0-2A35-3736-5F366F6BB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2A40C93-7B5B-4C39-CBA9-C19D18A8F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41744DE-58B0-23D6-E0DF-D7E300F1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2B0BE9-C7D3-8A3F-F947-80CDDEFE9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0A72FC-9E03-D13B-BF49-4A9742447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6492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5C4309-763E-B48B-CE50-CAB15DD55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8D9B123-0961-C784-FA29-22D4E25C5E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0DEBDF-7226-FEA9-E452-69F74E3E0A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4B1B1D-6F56-14C3-81DC-E10EE36F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DEDBDCB-672B-0AA6-0BFF-B3993223B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29A29B8-26E7-E454-82EA-3A8F5738C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3918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36477AF-0A5B-FF11-F526-8C72A785B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D77C58-1E3D-DA99-FD35-67CF932A8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C16051-B7C1-7764-9EF9-E52E6A551D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DB8BD3-4B4F-436E-9F2D-83CF672D169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036C36-8506-CC8B-3076-84C7A39B14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58EFD3-E226-8D5A-F259-88C251CAF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12688F-BD68-4AC3-81FB-8249009A11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204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8A806F-30EA-11A0-87BB-61B6A663BB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Medición de Distancia con Sensor Ultrasónico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3EC5B39-1B88-E96E-B0F4-67B83D3931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15105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32FEF5-B889-B812-1F7A-3407FF745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Introducción al proyecto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25459B2-7302-BD44-6B67-2DD761F52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921550"/>
            <a:ext cx="4959985" cy="382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AAC48D6-8FAE-1741-5CC4-60C0835B5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548" y="1511954"/>
            <a:ext cx="6296025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699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B79CAE-34D0-B020-76C4-9EEBF1356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Objetivo: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07E028-3D46-1A26-B034-A5006A93A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8604"/>
            <a:ext cx="10515600" cy="51556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3600" dirty="0"/>
              <a:t>Diseñar un sistema capaz de medir distancia utilizando un sensor ultrasónico y mostrar el resultado en una pantalla LCD.</a:t>
            </a:r>
          </a:p>
          <a:p>
            <a:pPr marL="0" indent="0">
              <a:buNone/>
            </a:pPr>
            <a:endParaRPr lang="es-ES" sz="3200" b="1" dirty="0"/>
          </a:p>
          <a:p>
            <a:pPr marL="0" indent="0">
              <a:buNone/>
            </a:pPr>
            <a:r>
              <a:rPr lang="es-ES" sz="3200" b="1" dirty="0"/>
              <a:t>Aplicaciones:</a:t>
            </a:r>
            <a:endParaRPr lang="es-ES" sz="3200" dirty="0"/>
          </a:p>
          <a:p>
            <a:r>
              <a:rPr lang="es-ES" dirty="0"/>
              <a:t>Robots móviles (evitar obstáculos) </a:t>
            </a:r>
          </a:p>
          <a:p>
            <a:r>
              <a:rPr lang="es-ES" dirty="0"/>
              <a:t>Sistemas de parqueo </a:t>
            </a:r>
          </a:p>
          <a:p>
            <a:r>
              <a:rPr lang="es-ES" dirty="0"/>
              <a:t>Automatización industrial </a:t>
            </a:r>
          </a:p>
          <a:p>
            <a:r>
              <a:rPr lang="es-ES" dirty="0"/>
              <a:t>Medición de nivel (tanques)</a:t>
            </a: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73544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456663-8B26-2C97-337C-ED1A52805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¿Qué es un sensor ultrasónico?</a:t>
            </a:r>
            <a:endParaRPr lang="es-CO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B9CB3B1-E906-2D49-2411-C0DA99018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49" y="1554176"/>
            <a:ext cx="5544091" cy="415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6DA917B-C9B0-C343-F555-CFAA055C2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220" y="1473200"/>
            <a:ext cx="4632960" cy="463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73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9D560B-56CD-9CBF-EBC8-C55BC015A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0740"/>
            <a:ext cx="10515600" cy="6264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3200" dirty="0"/>
              <a:t>Un sensor ultrasónico (como el HC-SR04) mide distancia mediante </a:t>
            </a:r>
            <a:r>
              <a:rPr lang="es-ES" sz="3200" b="1" dirty="0"/>
              <a:t>ondas sonoras de alta frecuencia</a:t>
            </a:r>
            <a:r>
              <a:rPr lang="es-ES" sz="3200" dirty="0"/>
              <a:t> (&gt;20 kHz).</a:t>
            </a:r>
          </a:p>
          <a:p>
            <a:pPr marL="0" indent="0">
              <a:buNone/>
            </a:pPr>
            <a:endParaRPr lang="es-ES" sz="3200" b="1" dirty="0"/>
          </a:p>
          <a:p>
            <a:pPr marL="0" indent="0">
              <a:buNone/>
            </a:pPr>
            <a:r>
              <a:rPr lang="es-ES" sz="3200" b="1" dirty="0"/>
              <a:t>Componentes principales:</a:t>
            </a:r>
            <a:endParaRPr lang="es-ES" sz="3200" dirty="0"/>
          </a:p>
          <a:p>
            <a:r>
              <a:rPr lang="es-ES" sz="3200" dirty="0"/>
              <a:t>Emisor (envía la onda) </a:t>
            </a:r>
          </a:p>
          <a:p>
            <a:r>
              <a:rPr lang="es-ES" sz="3200" dirty="0"/>
              <a:t>Receptor (recibe el eco) </a:t>
            </a:r>
          </a:p>
          <a:p>
            <a:endParaRPr lang="es-ES" sz="3200" dirty="0"/>
          </a:p>
          <a:p>
            <a:r>
              <a:rPr lang="es-ES" sz="3200" dirty="0"/>
              <a:t>Pines: </a:t>
            </a:r>
          </a:p>
          <a:p>
            <a:pPr lvl="1"/>
            <a:r>
              <a:rPr lang="es-ES" sz="2800" dirty="0"/>
              <a:t>TRIG (disparo) </a:t>
            </a:r>
          </a:p>
          <a:p>
            <a:pPr lvl="1"/>
            <a:r>
              <a:rPr lang="es-ES" sz="2800" dirty="0"/>
              <a:t>ECHO (respuesta)</a:t>
            </a:r>
          </a:p>
          <a:p>
            <a:pPr marL="457200" lvl="1" indent="0">
              <a:buNone/>
            </a:pPr>
            <a:endParaRPr lang="es-ES" sz="2800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6A44B66-78CB-24C6-4728-4059DAD3A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502" y="1329648"/>
            <a:ext cx="6367909" cy="413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940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EEB0C30D-F500-FC66-C4BC-1A638334B182}"/>
                  </a:ext>
                </a:extLst>
              </p:cNvPr>
              <p:cNvSpPr txBox="1"/>
              <p:nvPr/>
            </p:nvSpPr>
            <p:spPr>
              <a:xfrm>
                <a:off x="760378" y="381597"/>
                <a:ext cx="10515600" cy="33423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s-CO" sz="2400" dirty="0"/>
                  <a:t>El sensor funciona midiendo el </a:t>
                </a:r>
                <a:r>
                  <a:rPr lang="es-CO" sz="2400" b="1" dirty="0"/>
                  <a:t>tiempo que tarda el sonido en ir y regresar</a:t>
                </a:r>
                <a:r>
                  <a:rPr lang="es-CO" sz="2400" dirty="0"/>
                  <a:t>.</a:t>
                </a:r>
              </a:p>
              <a:p>
                <a:pPr>
                  <a:buNone/>
                </a:pPr>
                <a:r>
                  <a:rPr lang="es-CO" sz="2400" b="1" dirty="0"/>
                  <a:t>Fórmula clave: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O" sz="2400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s-CO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ar-AE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ar-AE" sz="2400" i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ar-AE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ar-AE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ar-AE" sz="2400" dirty="0"/>
              </a:p>
              <a:p>
                <a:pPr>
                  <a:buNone/>
                </a:pPr>
                <a:r>
                  <a:rPr lang="es-CO" sz="2400" dirty="0"/>
                  <a:t>Donde: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s-CO" sz="24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s-CO" sz="2400" dirty="0"/>
                  <a:t>: distancia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s-CO" sz="2400" i="1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s-CO" sz="2400" dirty="0"/>
                  <a:t>: velocidad del sonido (~343 m/s)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s-CO" sz="24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s-CO" sz="2400" dirty="0"/>
                  <a:t>: tiempo medido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s-CO" sz="2400" dirty="0"/>
                  <a:t>Se divide entre 2 porque el sonido va y vuelve</a:t>
                </a:r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EEB0C30D-F500-FC66-C4BC-1A638334B1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378" y="381597"/>
                <a:ext cx="10515600" cy="3342390"/>
              </a:xfrm>
              <a:prstGeom prst="rect">
                <a:avLst/>
              </a:prstGeom>
              <a:blipFill>
                <a:blip r:embed="rId3"/>
                <a:stretch>
                  <a:fillRect l="-928" t="-1460" b="-3285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uadroTexto 6">
            <a:extLst>
              <a:ext uri="{FF2B5EF4-FFF2-40B4-BE49-F238E27FC236}">
                <a16:creationId xmlns:a16="http://schemas.microsoft.com/office/drawing/2014/main" id="{00084F74-D128-5492-D05B-5181727693F0}"/>
              </a:ext>
            </a:extLst>
          </p:cNvPr>
          <p:cNvSpPr txBox="1"/>
          <p:nvPr/>
        </p:nvSpPr>
        <p:spPr>
          <a:xfrm>
            <a:off x="760378" y="4016089"/>
            <a:ext cx="87921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/>
              <a:t>El sensor HC-SR04 Usa </a:t>
            </a:r>
            <a:r>
              <a:rPr lang="es-ES" sz="2800" b="1" dirty="0"/>
              <a:t>tiempo de vuelo</a:t>
            </a:r>
            <a:r>
              <a:rPr lang="es-E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1919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68B1FE-A95F-6F12-AF51-423DA6A2C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Conexión con Arduino</a:t>
            </a:r>
          </a:p>
        </p:txBody>
      </p:sp>
      <p:pic>
        <p:nvPicPr>
          <p:cNvPr id="4098" name="Picture 2" descr="How to use Ultrasonic Sensor with Arduino?">
            <a:extLst>
              <a:ext uri="{FF2B5EF4-FFF2-40B4-BE49-F238E27FC236}">
                <a16:creationId xmlns:a16="http://schemas.microsoft.com/office/drawing/2014/main" id="{5BC1490E-B3B0-A85B-08D8-D663D854B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872" y="1274323"/>
            <a:ext cx="8163128" cy="558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CDCF065-119F-0D12-3677-109BF2D12B07}"/>
              </a:ext>
            </a:extLst>
          </p:cNvPr>
          <p:cNvSpPr txBox="1"/>
          <p:nvPr/>
        </p:nvSpPr>
        <p:spPr>
          <a:xfrm>
            <a:off x="527725" y="1787965"/>
            <a:ext cx="378162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400" b="1" dirty="0"/>
              <a:t>Conexiones básicas:</a:t>
            </a:r>
            <a:endParaRPr lang="es-CO" sz="2400" dirty="0"/>
          </a:p>
          <a:p>
            <a:pPr>
              <a:buNone/>
            </a:pPr>
            <a:r>
              <a:rPr lang="es-CO" sz="2400" dirty="0"/>
              <a:t>Sensor:</a:t>
            </a:r>
          </a:p>
          <a:p>
            <a:r>
              <a:rPr lang="es-CO" sz="2400" dirty="0"/>
              <a:t>VCC → 5V </a:t>
            </a:r>
          </a:p>
          <a:p>
            <a:r>
              <a:rPr lang="es-CO" sz="2400" dirty="0"/>
              <a:t>GND → GND </a:t>
            </a:r>
          </a:p>
          <a:p>
            <a:r>
              <a:rPr lang="es-CO" sz="2400" dirty="0"/>
              <a:t>TRIG → Pin digital </a:t>
            </a:r>
            <a:r>
              <a:rPr lang="es-CO" sz="2400" dirty="0">
                <a:sym typeface="Wingdings" panose="05000000000000000000" pitchFamily="2" charset="2"/>
              </a:rPr>
              <a:t>pin 4</a:t>
            </a:r>
            <a:r>
              <a:rPr lang="es-CO" sz="2400" dirty="0"/>
              <a:t> </a:t>
            </a:r>
          </a:p>
          <a:p>
            <a:r>
              <a:rPr lang="es-CO" sz="2400" dirty="0"/>
              <a:t>ECHO → Pin digital </a:t>
            </a:r>
            <a:r>
              <a:rPr lang="es-CO" sz="2400" dirty="0">
                <a:sym typeface="Wingdings" panose="05000000000000000000" pitchFamily="2" charset="2"/>
              </a:rPr>
              <a:t> pin 5</a:t>
            </a:r>
            <a:endParaRPr lang="es-CO" sz="2400" dirty="0"/>
          </a:p>
          <a:p>
            <a:pPr>
              <a:buNone/>
            </a:pPr>
            <a:endParaRPr lang="es-CO" sz="2400" dirty="0"/>
          </a:p>
          <a:p>
            <a:pPr>
              <a:buNone/>
            </a:pPr>
            <a:r>
              <a:rPr lang="es-CO" sz="2400" dirty="0"/>
              <a:t>LCD (16x2):</a:t>
            </a:r>
          </a:p>
          <a:p>
            <a:r>
              <a:rPr lang="es-CO" sz="2400" dirty="0"/>
              <a:t>Puede usarse en modo: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sz="2400" dirty="0"/>
              <a:t>Paralelo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sz="2400" dirty="0"/>
              <a:t>I2C (más fácil)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s-CO" sz="2400" dirty="0"/>
              <a:t>SDA </a:t>
            </a:r>
            <a:r>
              <a:rPr lang="es-CO" sz="2400" dirty="0">
                <a:sym typeface="Wingdings" panose="05000000000000000000" pitchFamily="2" charset="2"/>
              </a:rPr>
              <a:t> pin A4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s-CO" sz="2400" dirty="0">
                <a:sym typeface="Wingdings" panose="05000000000000000000" pitchFamily="2" charset="2"/>
              </a:rPr>
              <a:t>SCL  pin A5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713651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C168DF0-50C5-FD77-E974-73D0C373EDAF}"/>
              </a:ext>
            </a:extLst>
          </p:cNvPr>
          <p:cNvSpPr txBox="1"/>
          <p:nvPr/>
        </p:nvSpPr>
        <p:spPr>
          <a:xfrm>
            <a:off x="994652" y="25360"/>
            <a:ext cx="3596803" cy="6832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s-CO" sz="2200" dirty="0"/>
              <a:t>#include &lt;LiquidCrystal_I2C.h&gt;</a:t>
            </a:r>
          </a:p>
          <a:p>
            <a:endParaRPr lang="es-CO" sz="2200" dirty="0"/>
          </a:p>
          <a:p>
            <a:r>
              <a:rPr lang="es-CO" sz="2200" dirty="0"/>
              <a:t>LiquidCrystal_I2C </a:t>
            </a:r>
            <a:r>
              <a:rPr lang="es-CO" sz="2200" dirty="0" err="1"/>
              <a:t>lcd</a:t>
            </a:r>
            <a:r>
              <a:rPr lang="es-CO" sz="2200" dirty="0"/>
              <a:t>(0x27,16,2);</a:t>
            </a:r>
          </a:p>
          <a:p>
            <a:endParaRPr lang="es-CO" sz="2200" dirty="0"/>
          </a:p>
          <a:p>
            <a:r>
              <a:rPr lang="es-CO" sz="2200" dirty="0" err="1"/>
              <a:t>int</a:t>
            </a:r>
            <a:r>
              <a:rPr lang="es-CO" sz="2200" dirty="0"/>
              <a:t> </a:t>
            </a:r>
            <a:r>
              <a:rPr lang="es-CO" sz="2200" dirty="0" err="1"/>
              <a:t>trig</a:t>
            </a:r>
            <a:r>
              <a:rPr lang="es-CO" sz="2200" dirty="0"/>
              <a:t> = 4;</a:t>
            </a:r>
          </a:p>
          <a:p>
            <a:r>
              <a:rPr lang="es-CO" sz="2200" dirty="0" err="1"/>
              <a:t>int</a:t>
            </a:r>
            <a:r>
              <a:rPr lang="es-CO" sz="2200" dirty="0"/>
              <a:t> echo = 5;</a:t>
            </a:r>
          </a:p>
          <a:p>
            <a:endParaRPr lang="es-CO" sz="2200" dirty="0"/>
          </a:p>
          <a:p>
            <a:r>
              <a:rPr lang="es-CO" sz="2200" dirty="0" err="1"/>
              <a:t>void</a:t>
            </a:r>
            <a:r>
              <a:rPr lang="es-CO" sz="2200" dirty="0"/>
              <a:t> </a:t>
            </a:r>
            <a:r>
              <a:rPr lang="es-CO" sz="2200" dirty="0" err="1"/>
              <a:t>setup</a:t>
            </a:r>
            <a:r>
              <a:rPr lang="es-CO" sz="2200" dirty="0"/>
              <a:t>() {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pinMode</a:t>
            </a:r>
            <a:r>
              <a:rPr lang="es-CO" sz="2200" dirty="0"/>
              <a:t>(</a:t>
            </a:r>
            <a:r>
              <a:rPr lang="es-CO" sz="2200" dirty="0" err="1"/>
              <a:t>trig</a:t>
            </a:r>
            <a:r>
              <a:rPr lang="es-CO" sz="2200" dirty="0"/>
              <a:t>, OUTPUT);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pinMode</a:t>
            </a:r>
            <a:r>
              <a:rPr lang="es-CO" sz="2200" dirty="0"/>
              <a:t>(echo, INPUT);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lcd.init</a:t>
            </a:r>
            <a:r>
              <a:rPr lang="es-CO" sz="2200" dirty="0"/>
              <a:t>();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lcd.backlight</a:t>
            </a:r>
            <a:r>
              <a:rPr lang="es-CO" sz="2200" dirty="0"/>
              <a:t>();</a:t>
            </a:r>
          </a:p>
          <a:p>
            <a:r>
              <a:rPr lang="es-CO" sz="2200" dirty="0"/>
              <a:t>}</a:t>
            </a:r>
          </a:p>
          <a:p>
            <a:endParaRPr lang="es-CO" sz="2200" dirty="0"/>
          </a:p>
          <a:p>
            <a:r>
              <a:rPr lang="es-CO" sz="2200" dirty="0" err="1"/>
              <a:t>void</a:t>
            </a:r>
            <a:r>
              <a:rPr lang="es-CO" sz="2200" dirty="0"/>
              <a:t> </a:t>
            </a:r>
            <a:r>
              <a:rPr lang="es-CO" sz="2200" dirty="0" err="1"/>
              <a:t>loop</a:t>
            </a:r>
            <a:r>
              <a:rPr lang="es-CO" sz="2200" dirty="0"/>
              <a:t>() {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long</a:t>
            </a:r>
            <a:r>
              <a:rPr lang="es-CO" sz="2200" dirty="0"/>
              <a:t> </a:t>
            </a:r>
            <a:r>
              <a:rPr lang="es-CO" sz="2200" dirty="0" err="1"/>
              <a:t>duracion</a:t>
            </a:r>
            <a:r>
              <a:rPr lang="es-CO" sz="2200" dirty="0"/>
              <a:t>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float</a:t>
            </a:r>
            <a:r>
              <a:rPr lang="es-CO" sz="2200" dirty="0"/>
              <a:t> distancia;</a:t>
            </a:r>
          </a:p>
          <a:p>
            <a:endParaRPr lang="es-CO" sz="20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0C9B5EC-92FE-A2BA-BA5C-EC0703ED0526}"/>
              </a:ext>
            </a:extLst>
          </p:cNvPr>
          <p:cNvSpPr txBox="1"/>
          <p:nvPr/>
        </p:nvSpPr>
        <p:spPr>
          <a:xfrm>
            <a:off x="5430464" y="566121"/>
            <a:ext cx="5026770" cy="61863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s-CO" dirty="0"/>
              <a:t>  </a:t>
            </a:r>
            <a:r>
              <a:rPr lang="es-CO" sz="2200" dirty="0" err="1"/>
              <a:t>digitalWrite</a:t>
            </a:r>
            <a:r>
              <a:rPr lang="es-CO" sz="2200" dirty="0"/>
              <a:t>(</a:t>
            </a:r>
            <a:r>
              <a:rPr lang="es-CO" sz="2200" dirty="0" err="1"/>
              <a:t>trig</a:t>
            </a:r>
            <a:r>
              <a:rPr lang="es-CO" sz="2200" dirty="0"/>
              <a:t>, LOW);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delayMicroseconds</a:t>
            </a:r>
            <a:r>
              <a:rPr lang="es-CO" sz="2200" dirty="0"/>
              <a:t>(4);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digitalWrite</a:t>
            </a:r>
            <a:r>
              <a:rPr lang="es-CO" sz="2200" dirty="0"/>
              <a:t>(</a:t>
            </a:r>
            <a:r>
              <a:rPr lang="es-CO" sz="2200" dirty="0" err="1"/>
              <a:t>trig</a:t>
            </a:r>
            <a:r>
              <a:rPr lang="es-CO" sz="2200" dirty="0"/>
              <a:t>, HIGH);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delayMicroseconds</a:t>
            </a:r>
            <a:r>
              <a:rPr lang="es-CO" sz="2200" dirty="0"/>
              <a:t>(10);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digitalWrite</a:t>
            </a:r>
            <a:r>
              <a:rPr lang="es-CO" sz="2200" dirty="0"/>
              <a:t>(</a:t>
            </a:r>
            <a:r>
              <a:rPr lang="es-CO" sz="2200" dirty="0" err="1"/>
              <a:t>trig</a:t>
            </a:r>
            <a:r>
              <a:rPr lang="es-CO" sz="2200" dirty="0"/>
              <a:t>, LOW);</a:t>
            </a:r>
          </a:p>
          <a:p>
            <a:endParaRPr lang="es-CO" sz="2200" dirty="0"/>
          </a:p>
          <a:p>
            <a:r>
              <a:rPr lang="es-CO" sz="2200" dirty="0"/>
              <a:t>  </a:t>
            </a:r>
            <a:r>
              <a:rPr lang="es-CO" sz="2200" dirty="0" err="1"/>
              <a:t>duracion</a:t>
            </a:r>
            <a:r>
              <a:rPr lang="es-CO" sz="2200" dirty="0"/>
              <a:t> = </a:t>
            </a:r>
            <a:r>
              <a:rPr lang="es-CO" sz="2200" dirty="0" err="1"/>
              <a:t>pulseIn</a:t>
            </a:r>
            <a:r>
              <a:rPr lang="es-CO" sz="2200" dirty="0"/>
              <a:t>(echo, HIGH);</a:t>
            </a:r>
          </a:p>
          <a:p>
            <a:endParaRPr lang="es-CO" sz="2200" dirty="0"/>
          </a:p>
          <a:p>
            <a:r>
              <a:rPr lang="es-CO" sz="2200" dirty="0"/>
              <a:t>  distancia = </a:t>
            </a:r>
            <a:r>
              <a:rPr lang="es-CO" sz="2200" dirty="0" err="1"/>
              <a:t>duracion</a:t>
            </a:r>
            <a:r>
              <a:rPr lang="es-CO" sz="2200" dirty="0"/>
              <a:t> * 0.034 / 2;</a:t>
            </a:r>
          </a:p>
          <a:p>
            <a:endParaRPr lang="es-CO" sz="2200" dirty="0"/>
          </a:p>
          <a:p>
            <a:r>
              <a:rPr lang="es-CO" sz="2200" dirty="0"/>
              <a:t>  </a:t>
            </a:r>
            <a:r>
              <a:rPr lang="es-CO" sz="2200" dirty="0" err="1"/>
              <a:t>lcd.setCursor</a:t>
            </a:r>
            <a:r>
              <a:rPr lang="es-CO" sz="2200" dirty="0"/>
              <a:t>(0,0);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lcd.print</a:t>
            </a:r>
            <a:r>
              <a:rPr lang="es-CO" sz="2200" dirty="0"/>
              <a:t>("Distancia:");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lcd.setCursor</a:t>
            </a:r>
            <a:r>
              <a:rPr lang="es-CO" sz="2200" dirty="0"/>
              <a:t>(0,1);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lcd.print</a:t>
            </a:r>
            <a:r>
              <a:rPr lang="es-CO" sz="2200" dirty="0"/>
              <a:t>(distancia);</a:t>
            </a:r>
          </a:p>
          <a:p>
            <a:r>
              <a:rPr lang="es-CO" sz="2200" dirty="0"/>
              <a:t>  </a:t>
            </a:r>
            <a:r>
              <a:rPr lang="es-CO" sz="2200" dirty="0" err="1"/>
              <a:t>lcd.print</a:t>
            </a:r>
            <a:r>
              <a:rPr lang="es-CO" sz="2200" dirty="0"/>
              <a:t>(" cm");</a:t>
            </a:r>
          </a:p>
          <a:p>
            <a:endParaRPr lang="es-CO" sz="2200" dirty="0"/>
          </a:p>
          <a:p>
            <a:r>
              <a:rPr lang="es-CO" sz="2200" dirty="0"/>
              <a:t>  </a:t>
            </a:r>
            <a:r>
              <a:rPr lang="es-CO" sz="2200" dirty="0" err="1"/>
              <a:t>delay</a:t>
            </a:r>
            <a:r>
              <a:rPr lang="es-CO" sz="2200" dirty="0"/>
              <a:t>(500);</a:t>
            </a:r>
          </a:p>
          <a:p>
            <a:r>
              <a:rPr lang="es-CO" sz="22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0662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B1A38C-2F86-C072-6328-699D10D1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Manejo de la LCD</a:t>
            </a:r>
          </a:p>
        </p:txBody>
      </p:sp>
      <p:pic>
        <p:nvPicPr>
          <p:cNvPr id="5122" name="Picture 2" descr="LCD 1602 con controlador I2C – turibot.es blog">
            <a:extLst>
              <a:ext uri="{FF2B5EF4-FFF2-40B4-BE49-F238E27FC236}">
                <a16:creationId xmlns:a16="http://schemas.microsoft.com/office/drawing/2014/main" id="{FB181A9A-C3A4-96FE-D8B6-F30D73970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344" y="0"/>
            <a:ext cx="7235656" cy="41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407B05F-5314-696D-E173-3DB05AC8470B}"/>
              </a:ext>
            </a:extLst>
          </p:cNvPr>
          <p:cNvSpPr txBox="1"/>
          <p:nvPr/>
        </p:nvSpPr>
        <p:spPr>
          <a:xfrm>
            <a:off x="564205" y="1690688"/>
            <a:ext cx="576850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400" b="1" dirty="0"/>
              <a:t>Funciones importantes:</a:t>
            </a:r>
            <a:endParaRPr lang="es-CO" sz="2400" dirty="0"/>
          </a:p>
          <a:p>
            <a:r>
              <a:rPr lang="es-CO" sz="2800" dirty="0" err="1">
                <a:latin typeface="Courier New" panose="02070309020205020404" pitchFamily="49" charset="0"/>
              </a:rPr>
              <a:t>lcd.init</a:t>
            </a:r>
            <a:r>
              <a:rPr lang="es-CO" sz="2800" dirty="0">
                <a:latin typeface="Courier New" panose="02070309020205020404" pitchFamily="49" charset="0"/>
              </a:rPr>
              <a:t>()</a:t>
            </a:r>
            <a:r>
              <a:rPr lang="es-CO" sz="2800" dirty="0"/>
              <a:t> → inicializa </a:t>
            </a:r>
          </a:p>
          <a:p>
            <a:r>
              <a:rPr lang="es-CO" sz="2800" dirty="0" err="1">
                <a:latin typeface="Courier New" panose="02070309020205020404" pitchFamily="49" charset="0"/>
              </a:rPr>
              <a:t>lcd.setCursor</a:t>
            </a:r>
            <a:r>
              <a:rPr lang="es-CO" sz="2800" dirty="0">
                <a:latin typeface="Courier New" panose="02070309020205020404" pitchFamily="49" charset="0"/>
              </a:rPr>
              <a:t>(col, fila)</a:t>
            </a:r>
          </a:p>
          <a:p>
            <a:r>
              <a:rPr lang="es-CO" sz="2400" dirty="0"/>
              <a:t>→ posiciona texto </a:t>
            </a:r>
          </a:p>
          <a:p>
            <a:r>
              <a:rPr lang="es-CO" sz="2800" dirty="0" err="1">
                <a:latin typeface="Courier New" panose="02070309020205020404" pitchFamily="49" charset="0"/>
              </a:rPr>
              <a:t>lcd.print</a:t>
            </a:r>
            <a:r>
              <a:rPr lang="es-CO" sz="2800" dirty="0">
                <a:latin typeface="Courier New" panose="02070309020205020404" pitchFamily="49" charset="0"/>
              </a:rPr>
              <a:t>()</a:t>
            </a:r>
            <a:r>
              <a:rPr lang="es-CO" sz="2800" dirty="0"/>
              <a:t> → muestra datos </a:t>
            </a:r>
          </a:p>
          <a:p>
            <a:r>
              <a:rPr lang="es-CO" sz="2800" dirty="0" err="1">
                <a:latin typeface="Courier New" panose="02070309020205020404" pitchFamily="49" charset="0"/>
              </a:rPr>
              <a:t>lcd.clear</a:t>
            </a:r>
            <a:r>
              <a:rPr lang="es-CO" sz="2800" dirty="0">
                <a:latin typeface="Courier New" panose="02070309020205020404" pitchFamily="49" charset="0"/>
              </a:rPr>
              <a:t>()</a:t>
            </a:r>
            <a:r>
              <a:rPr lang="es-CO" sz="2800" dirty="0"/>
              <a:t> → limpia pantalla</a:t>
            </a:r>
            <a:endParaRPr lang="es-CO" sz="20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4BD336B-6DA8-1D9C-133F-9BA3B4F6DBDC}"/>
              </a:ext>
            </a:extLst>
          </p:cNvPr>
          <p:cNvSpPr txBox="1"/>
          <p:nvPr/>
        </p:nvSpPr>
        <p:spPr>
          <a:xfrm>
            <a:off x="564205" y="4289131"/>
            <a:ext cx="75073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" sz="2400" b="1" dirty="0"/>
              <a:t>Consideraciones importantes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/>
              <a:t>Precisión depende de: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400" dirty="0"/>
              <a:t>Temperatura (afecta velocidad del sonido)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400" dirty="0"/>
              <a:t>Superficie del objeto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/>
              <a:t>Rango típico: 2 cm – 400 cm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400" dirty="0"/>
              <a:t>Evitar interferencias (otros sensores)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66989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443</Words>
  <Application>Microsoft Office PowerPoint</Application>
  <PresentationFormat>Panorámica</PresentationFormat>
  <Paragraphs>93</Paragraphs>
  <Slides>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Arial</vt:lpstr>
      <vt:lpstr>Cambria Math</vt:lpstr>
      <vt:lpstr>Courier New</vt:lpstr>
      <vt:lpstr>Wingdings</vt:lpstr>
      <vt:lpstr>Tema de Office</vt:lpstr>
      <vt:lpstr>Medición de Distancia con Sensor Ultrasónico</vt:lpstr>
      <vt:lpstr>Introducción al proyecto</vt:lpstr>
      <vt:lpstr>Objetivo:</vt:lpstr>
      <vt:lpstr>¿Qué es un sensor ultrasónico?</vt:lpstr>
      <vt:lpstr>Presentación de PowerPoint</vt:lpstr>
      <vt:lpstr>Presentación de PowerPoint</vt:lpstr>
      <vt:lpstr>Conexión con Arduino</vt:lpstr>
      <vt:lpstr>Presentación de PowerPoint</vt:lpstr>
      <vt:lpstr>Manejo de la LCD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2</cp:revision>
  <dcterms:created xsi:type="dcterms:W3CDTF">2026-05-05T11:23:16Z</dcterms:created>
  <dcterms:modified xsi:type="dcterms:W3CDTF">2026-05-06T14:12:17Z</dcterms:modified>
</cp:coreProperties>
</file>